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5C22544A-7EE6-4342-B048-85BDC9FD1C3A}" styleName="中度样式 2 - 强调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/>
    <a:band1V>
      <a:tcStyle>
        <a:fill>
          <a:solidFill>
            <a:schemeClr val="accent1">
              <a:tint val="40000"/>
            </a:schemeClr>
          </a:solidFill>
        </a:fill>
      </a:tcStyle>
    </a:band1V>
    <a:band2V/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4" Target="slides/slide2.xml" Type="http://schemas.openxmlformats.org/officeDocument/2006/relationships/slide"/>
  <Relationship Id="rId7" Target="tableStyles.xml" Type="http://schemas.openxmlformats.org/officeDocument/2006/relationships/tableStyles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2" name="GroupShape 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" name="Shape 3"/>
          <p:cNvSpPr txBox="true"/>
          <p:nvPr isPhoto="false"/>
        </p:nvSpPr>
        <p:spPr>
          <a:xfrm flipH="false" flipV="false" rot="0">
            <a:off x="295275" y="719137"/>
            <a:ext cx="417512" cy="177800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8250" wrap="square">
            <a:spAutoFit/>
          </a:bodyPr>
          <a:p>
            <a:pPr algn="l" indent="0" marL="23495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cap="none" i="false" strike="noStrike" sz="1400" u="none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4" name="Shape 4"/>
          <p:cNvSpPr txBox="true"/>
          <p:nvPr isPhoto="false"/>
        </p:nvSpPr>
        <p:spPr>
          <a:xfrm flipH="false" flipV="false" rot="0">
            <a:off x="9617826" y="542366"/>
            <a:ext cx="2211185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pc="-1" strike="noStrike" sz="900" u="none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</a:rPr>
              <a:t>Министерство культуры </a:t>
            </a:r>
            <a:br>
              <a:rPr b="false" cap="none" i="false" spc="-1" strike="noStrike" sz="900" u="none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</a:rPr>
            </a:br>
            <a:r>
              <a:rPr b="false" cap="none" i="false" spc="-1" strike="noStrike" sz="900" u="none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</a:rPr>
              <a:t>и туризма Московской области</a:t>
            </a:r>
            <a:endParaRPr b="false" cap="none" i="false" strike="noStrike" sz="900" u="none">
              <a:solidFill>
                <a:schemeClr val="tx1"/>
              </a:solidFill>
              <a:latin typeface="Montserrat SemiBold"/>
              <a:ea typeface="Montserrat SemiBold"/>
              <a:cs typeface="Montserrat SemiBol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Custom">
    <p:spTree>
      <p:nvGrpSpPr>
        <p:cNvPr hidden="false" id="5" name="GroupShape 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" name="Shape 6"/>
          <p:cNvSpPr txBox="false"/>
          <p:nvPr isPhoto="false"/>
        </p:nvSpPr>
        <p:spPr>
          <a:xfrm flipH="false" flipV="false" rot="0">
            <a:off x="0" y="0"/>
            <a:ext cx="12192000" cy="6858000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2192635" name="ODFRight"/>
              <a:gd fmla="val 6858000" name="ODFBottom"/>
              <a:gd fmla="val 12192635" name="ODFWidth"/>
              <a:gd fmla="val 6858000" name="ODFHeight"/>
            </a:gdLst>
            <a:rect b="OXMLTextRectB" l="OXMLTextRectL" r="OXMLTextRectR" t="OXMLTextRectT"/>
            <a:pathLst>
              <a:path fill="norm" h="6858000" stroke="true" w="12192635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anchor="t" bIns="0" lIns="0" rIns="0" tIns="0" wrap="square">
            <a:no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cap="none" i="false" strike="noStrike" sz="1800" u="none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7" name="Shape 7"/>
          <p:cNvSpPr txBox="true"/>
          <p:nvPr isPhoto="false"/>
        </p:nvSpPr>
        <p:spPr>
          <a:xfrm flipH="false" flipV="false" rot="0">
            <a:off x="889461" y="542366"/>
            <a:ext cx="4064920" cy="2308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pc="-1" strike="noStrike" sz="900" u="none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</a:rPr>
              <a:t>Министерство культуры и туризма Московской области</a:t>
            </a:r>
            <a:endParaRPr b="false" cap="none" i="false" strike="noStrike" sz="900" u="none">
              <a:solidFill>
                <a:schemeClr val="bg1"/>
              </a:solidFill>
              <a:latin typeface="Montserrat SemiBold"/>
              <a:ea typeface="Montserrat SemiBold"/>
              <a:cs typeface="Montserrat SemiBol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1_Custom">
    <p:spTree>
      <p:nvGrpSpPr>
        <p:cNvPr hidden="false" id="8" name="GroupShape 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" name="Shape 9"/>
          <p:cNvSpPr txBox="false"/>
          <p:nvPr isPhoto="false"/>
        </p:nvSpPr>
        <p:spPr>
          <a:xfrm flipH="false" flipV="false" rot="0">
            <a:off x="0" y="0"/>
            <a:ext cx="12192000" cy="6858000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2192635" name="ODFRight"/>
              <a:gd fmla="val 6858000" name="ODFBottom"/>
              <a:gd fmla="val 12192635" name="ODFWidth"/>
              <a:gd fmla="val 6858000" name="ODFHeight"/>
            </a:gdLst>
            <a:rect b="OXMLTextRectB" l="OXMLTextRectL" r="OXMLTextRectR" t="OXMLTextRectT"/>
            <a:pathLst>
              <a:path fill="norm" h="6858000" stroke="true" w="12192635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bIns="0" lIns="0" rIns="0" tIns="0" wrap="square">
            <a:no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cap="none" i="false" strike="noStrike" sz="1800" u="none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0" name="Shape 10"/>
          <p:cNvSpPr txBox="true"/>
          <p:nvPr isPhoto="false"/>
        </p:nvSpPr>
        <p:spPr>
          <a:xfrm flipH="false" flipV="false" rot="0">
            <a:off x="889461" y="542366"/>
            <a:ext cx="4064920" cy="2308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pc="-1" strike="noStrike" sz="900" u="none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</a:rPr>
              <a:t>Министерство культуры и туризма Московской области</a:t>
            </a:r>
            <a:endParaRPr b="false" cap="none" i="false" strike="noStrike" sz="900" u="none">
              <a:solidFill>
                <a:schemeClr val="bg1"/>
              </a:solidFill>
              <a:latin typeface="Montserrat SemiBold"/>
              <a:ea typeface="Montserrat SemiBold"/>
              <a:cs typeface="Montserrat SemiBold"/>
            </a:endParaRP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" Target="../theme/theme1.xml" Type="http://schemas.openxmlformats.org/officeDocument/2006/relationships/theme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4" Target="../slideLayouts/slideLayout3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lt1"/>
        </a:solid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folHlink="folHlink" hlink="hlink" tx1="dk1" tx2="lt2"/>
  <p:sldLayoutIdLst>
    <p:sldLayoutId id="2147483649" r:id="rId2"/>
    <p:sldLayoutId id="2147483650" r:id="rId3"/>
    <p:sldLayoutId id="2147483651" r:id="rId4"/>
  </p:sldLayoutIdLst>
  <p:txStyles>
    <p:titleStyle>
      <a:defPPr/>
      <a:lvl1pPr algn="l" lvl="0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1pPr>
    </p:titleStyle>
    <p:bodyStyle>
      <a:defPPr/>
      <a:lvl1pPr algn="l" lvl="0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1pPr>
      <a:lvl2pPr algn="l" lvl="1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2pPr>
      <a:lvl3pPr algn="l" lvl="2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3pPr>
      <a:lvl4pPr algn="l" lvl="3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4pPr>
      <a:lvl5pPr algn="l" lvl="4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5pPr>
      <a:lvl6pPr algn="l" lvl="5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6pPr>
      <a:lvl7pPr algn="l" lvl="6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7pPr>
      <a:lvl8pPr algn="l" lvl="7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8pPr>
      <a:lvl9pPr algn="l" lvl="8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/>
      <a:lvl1pPr algn="l" lvl="0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1pPr>
      <a:lvl2pPr algn="l" lvl="1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2pPr>
      <a:lvl3pPr algn="l" lvl="2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3pPr>
      <a:lvl4pPr algn="l" lvl="3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4pPr>
      <a:lvl5pPr algn="l" lvl="4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5pPr>
      <a:lvl6pPr algn="l" lvl="5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6pPr>
      <a:lvl7pPr algn="l" lvl="6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7pPr>
      <a:lvl8pPr algn="l" lvl="7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8pPr>
      <a:lvl9pPr algn="l" lvl="8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slideLayouts/slideLayout1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3.png" Type="http://schemas.openxmlformats.org/officeDocument/2006/relationships/image"/>
  <Relationship Id="rId2" Target="../media/4.png" Type="http://schemas.openxmlformats.org/officeDocument/2006/relationships/image"/>
  <Relationship Id="rId3" Target="../slideLayouts/slideLayout1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6" Target="../media/10.jpeg" Type="http://schemas.openxmlformats.org/officeDocument/2006/relationships/image"/>
  <Relationship Id="rId1" Target="../media/5.png" Type="http://schemas.openxmlformats.org/officeDocument/2006/relationships/image"/>
  <Relationship Id="rId2" Target="../media/6.png" Type="http://schemas.openxmlformats.org/officeDocument/2006/relationships/image"/>
  <Relationship Id="rId3" Target="../media/7.png" Type="http://schemas.openxmlformats.org/officeDocument/2006/relationships/image"/>
  <Relationship Id="rId4" Target="../media/8.png" Type="http://schemas.openxmlformats.org/officeDocument/2006/relationships/image"/>
  <Relationship Id="rId7" Target="../slideLayouts/slideLayout1.xml" Type="http://schemas.openxmlformats.org/officeDocument/2006/relationships/slideLayout"/>
  <Relationship Id="rId5" Target="../media/9.jpe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" name="GroupShape 1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" name="Shape 12"/>
          <p:cNvSpPr txBox="true"/>
          <p:nvPr isPhoto="false"/>
        </p:nvSpPr>
        <p:spPr>
          <a:xfrm flipH="false" flipV="false" rot="0">
            <a:off x="17765" y="3477"/>
            <a:ext cx="12186709" cy="6851045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" name="Shape 13"/>
          <p:cNvSpPr txBox="true"/>
          <p:nvPr isPhoto="false"/>
        </p:nvSpPr>
        <p:spPr>
          <a:xfrm flipH="false" flipV="false" rot="0">
            <a:off x="895047" y="941916"/>
            <a:ext cx="8027981" cy="2255103"/>
          </a:xfrm>
          <a:prstGeom prst="rect">
            <a:avLst/>
          </a:prstGeom>
          <a:noFill/>
        </p:spPr>
        <p:txBody>
          <a:bodyPr anchor="b" bIns="45720" lIns="91440" rIns="91440" tIns="45720" wrap="square">
            <a:spAutoFit/>
          </a:bodyPr>
          <a:p>
            <a:pPr algn="l" marR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b="true" cap="none" i="false" strike="noStrike" sz="3200" u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</a:rPr>
              <a:t>«Жим лежа»</a:t>
            </a:r>
            <a:r>
              <a:rPr b="true" cap="none" i="false" strike="noStrike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</a:rPr>
              <a:t> </a:t>
            </a:r>
            <a:endParaRPr b="true" cap="none" i="false" strike="noStrike" sz="3200" u="none">
              <a:solidFill>
                <a:schemeClr val="lt1"/>
              </a:solidFill>
              <a:latin typeface="Century Gothic"/>
              <a:ea typeface="Century Gothic"/>
              <a:cs typeface="Century Gothic"/>
            </a:endParaRPr>
          </a:p>
          <a:p>
            <a:pPr algn="l" marR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b="true" cap="none" i="false" strike="noStrike" sz="2000" u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</a:rPr>
              <a:t>Парк культуры и отдыха «Дулевский»</a:t>
            </a:r>
            <a:endParaRPr b="true" cap="none" i="false" strike="noStrike" sz="2000" u="none">
              <a:solidFill>
                <a:srgbClr val="FF0000"/>
              </a:solidFill>
              <a:latin typeface="Century Gothic"/>
              <a:ea typeface="Century Gothic"/>
              <a:cs typeface="Century Gothic"/>
            </a:endParaRPr>
          </a:p>
          <a:p>
            <a:pPr algn="l" marR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b="true" cap="none" i="false" strike="noStrike" sz="2000" u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</a:rPr>
              <a:t>Орехово-Зуевский городской округ</a:t>
            </a:r>
            <a:endParaRPr b="true" cap="none" i="false" strike="noStrike" sz="2000" u="none">
              <a:solidFill>
                <a:schemeClr val="bg1">
                  <a:lumMod val="85000"/>
                </a:schemeClr>
              </a:solidFill>
              <a:latin typeface="Century Gothic"/>
              <a:ea typeface="Century Gothic"/>
              <a:cs typeface="Century Gothic"/>
            </a:endParaRPr>
          </a:p>
          <a:p>
            <a:pPr algn="l" marR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b="true" cap="none" i="false" strike="noStrike" sz="2000" u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</a:rPr>
              <a:t>03.05.2025 г.</a:t>
            </a:r>
            <a:endParaRPr b="true" cap="none" i="false" strike="noStrike" sz="2000" u="none">
              <a:solidFill>
                <a:srgbClr val="FF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4" name="Shape 14"/>
          <p:cNvSpPr txBox="true"/>
          <p:nvPr isPhoto="false"/>
        </p:nvSpPr>
        <p:spPr>
          <a:xfrm flipH="false" flipV="false" rot="0">
            <a:off x="183617" y="146654"/>
            <a:ext cx="6729644" cy="743857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l">
              <a:buNone/>
            </a:pPr>
            <a:r>
              <a:rPr b="true" sz="1400">
                <a:solidFill>
                  <a:srgbClr val="FB290D"/>
                </a:solidFill>
                <a:latin typeface="+mn-lt"/>
                <a:ea typeface="+mn-ea"/>
                <a:cs typeface="+mn-cs"/>
              </a:rPr>
              <a:t>Министерство культуры и туризма Московской области</a:t>
            </a:r>
            <a:endParaRPr b="true" sz="1400">
              <a:solidFill>
                <a:srgbClr val="FB290D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5" name="GroupShape 1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" name="Shape 16"/>
          <p:cNvSpPr txBox="true"/>
          <p:nvPr isPhoto="false"/>
        </p:nvSpPr>
        <p:spPr>
          <a:xfrm flipH="false" flipV="false" rot="0">
            <a:off x="3023" y="19654"/>
            <a:ext cx="10058401" cy="1061828"/>
          </a:xfrm>
          <a:prstGeom prst="rect">
            <a:avLst/>
          </a:prstGeom>
          <a:noFill/>
          <a:ln>
            <a:noFill/>
          </a:ln>
        </p:spPr>
        <p:txBody>
          <a:bodyPr anchor="t" bIns="0" lIns="864000" rIns="0" tIns="648000" wrap="square">
            <a:no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pc="120" strike="noStrike" sz="2000" u="none">
                <a:solidFill>
                  <a:srgbClr val="A6A6A6"/>
                </a:solidFill>
                <a:latin typeface="Montserrat"/>
                <a:ea typeface="Montserrat"/>
                <a:cs typeface="Montserrat"/>
              </a:rPr>
              <a:t>ОРГАНИЗАЦИЯ МЕРОПРИЯТИЯ</a:t>
            </a:r>
            <a:endParaRPr b="false" cap="none" i="false" spc="120" strike="noStrike" sz="2000" u="none">
              <a:solidFill>
                <a:srgbClr val="A6A6A6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7" name="Shape 17"/>
          <p:cNvSpPr txBox="true"/>
          <p:nvPr isPhoto="false"/>
        </p:nvSpPr>
        <p:spPr>
          <a:xfrm flipH="false" flipV="false" rot="0">
            <a:off x="902533" y="1654229"/>
            <a:ext cx="2012114" cy="382154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Дата</a:t>
            </a:r>
            <a:r>
              <a:rPr b="false" cap="none" i="false" spc="-55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b="false" cap="none" i="false" spc="-55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и время проведения </a:t>
            </a:r>
            <a:r>
              <a:rPr b="false" cap="none" i="false" spc="-10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мероприятия</a:t>
            </a:r>
            <a:endParaRPr b="fals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8" name="Shape 18"/>
          <p:cNvSpPr txBox="true"/>
          <p:nvPr isPhoto="false"/>
        </p:nvSpPr>
        <p:spPr>
          <a:xfrm flipH="false" flipV="false" rot="0">
            <a:off x="902535" y="2222707"/>
            <a:ext cx="2231190" cy="382154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pc="-10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Предполагаемая п</a:t>
            </a:r>
            <a:r>
              <a:rPr b="false" cap="none" i="false" spc="-10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осещаемость</a:t>
            </a:r>
            <a:endParaRPr b="fals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9" name="Shape 19"/>
          <p:cNvSpPr txBox="true"/>
          <p:nvPr isPhoto="false"/>
        </p:nvSpPr>
        <p:spPr>
          <a:xfrm flipH="false" flipV="false" rot="0">
            <a:off x="902535" y="2776257"/>
            <a:ext cx="1823368" cy="197490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pc="-10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Описание</a:t>
            </a:r>
            <a:endParaRPr b="false" cap="none" i="false" spc="-10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20" name="Shape 20"/>
          <p:cNvSpPr txBox="true"/>
          <p:nvPr isPhoto="false"/>
        </p:nvSpPr>
        <p:spPr>
          <a:xfrm flipH="false" flipV="false" rot="0">
            <a:off x="902313" y="3514466"/>
            <a:ext cx="1740650" cy="751487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Ключевые</a:t>
            </a:r>
            <a:r>
              <a:rPr b="false" cap="none" i="false" spc="-30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b="false" cap="none" i="false" spc="-10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артисты</a:t>
            </a:r>
            <a:endParaRPr b="false" cap="none" i="false" spc="-10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pc="-10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мероприятия/Участие профессиональных спортсменов</a:t>
            </a:r>
            <a:endParaRPr b="false" cap="none" i="false" spc="-10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21" name="Shape 21"/>
          <p:cNvSpPr txBox="true"/>
          <p:nvPr isPhoto="false"/>
        </p:nvSpPr>
        <p:spPr>
          <a:xfrm flipH="false" flipV="false" rot="0">
            <a:off x="3343054" y="2776257"/>
            <a:ext cx="2762250" cy="628014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p>
            <a:pPr algn="l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pc="-10" strike="noStrike" sz="12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Спортивное соревнование среди мужчин и девушек по наибольшему количеству повторений штанги в своей весовой категории</a:t>
            </a:r>
            <a:endParaRPr b="true" cap="none" i="false" strike="noStrike" sz="1200" u="none">
              <a:solidFill>
                <a:schemeClr val="bg1">
                  <a:lumMod val="65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22" name="Shape 22"/>
          <p:cNvSpPr txBox="false"/>
          <p:nvPr isPhoto="false"/>
        </p:nvSpPr>
        <p:spPr>
          <a:xfrm flipH="false" flipV="false" rot="0">
            <a:off x="3133725" y="1632666"/>
            <a:ext cx="0" cy="473955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3" name="Shape 23"/>
          <p:cNvSpPr txBox="false"/>
          <p:nvPr isPhoto="false"/>
        </p:nvSpPr>
        <p:spPr>
          <a:xfrm flipH="false" flipV="false" rot="0">
            <a:off x="7648575" y="1249177"/>
            <a:ext cx="3971923" cy="5123048"/>
          </a:xfrm>
          <a:prstGeom prst="rect">
            <a:avLst/>
          </a:prstGeom>
          <a:blipFill>
            <a:blip r:embed="rId1"/>
            <a:stretch/>
          </a:blipFill>
          <a:ln w="6350">
            <a:solidFill>
              <a:schemeClr val="bg1">
                <a:lumMod val="8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cap="none" i="false" strike="noStrike" sz="1400" u="none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" name="Shape 24"/>
          <p:cNvSpPr txBox="true"/>
          <p:nvPr isPhoto="false"/>
        </p:nvSpPr>
        <p:spPr>
          <a:xfrm flipH="false" flipV="false" rot="0">
            <a:off x="902314" y="5885155"/>
            <a:ext cx="1740651" cy="197489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p>
            <a:pPr algn="l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Бюджет мероприятия </a:t>
            </a:r>
            <a:endParaRPr b="fals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25" name="Shape 25"/>
          <p:cNvSpPr txBox="true"/>
          <p:nvPr isPhoto="false"/>
        </p:nvSpPr>
        <p:spPr>
          <a:xfrm flipH="false" flipV="false" rot="0">
            <a:off x="3343054" y="5888538"/>
            <a:ext cx="2762250" cy="196850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p>
            <a:pPr algn="l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pc="-10" strike="noStrike" sz="12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0</a:t>
            </a:r>
            <a:endParaRPr b="false" cap="none" i="false" strike="noStrike" sz="1200" u="none">
              <a:solidFill>
                <a:schemeClr val="bg1">
                  <a:lumMod val="65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26" name="Shape 26"/>
          <p:cNvSpPr txBox="true"/>
          <p:nvPr isPhoto="false"/>
        </p:nvSpPr>
        <p:spPr>
          <a:xfrm flipH="false" flipV="false" rot="0">
            <a:off x="902310" y="5081867"/>
            <a:ext cx="1740650" cy="566822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Коммерческие / некоммерческие партнеры </a:t>
            </a:r>
            <a:endParaRPr b="false" cap="none" i="false" spc="-10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27" name="Shape 27"/>
          <p:cNvSpPr txBox="true"/>
          <p:nvPr isPhoto="false"/>
        </p:nvSpPr>
        <p:spPr>
          <a:xfrm flipH="false" flipV="false" rot="0">
            <a:off x="3343054" y="1654229"/>
            <a:ext cx="2762250" cy="381635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p>
            <a:pPr algn="l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pc="-10" strike="noStrike" sz="14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03. 05. 2025</a:t>
            </a:r>
            <a:br>
              <a:rPr b="true" cap="none" i="false" spc="-10" strike="noStrike" sz="14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</a:br>
            <a:r>
              <a:rPr b="true" cap="none" i="false" spc="-10" strike="noStrike" sz="14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10:</a:t>
            </a:r>
            <a:r>
              <a:rPr b="true" cap="none" i="false" spc="-10" strike="noStrike" sz="14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00 - 14:00</a:t>
            </a:r>
            <a:endParaRPr b="true" cap="none" i="false" strike="noStrike" sz="1400" u="none">
              <a:solidFill>
                <a:schemeClr val="bg1">
                  <a:lumMod val="65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28" name="Shape 28"/>
          <p:cNvSpPr txBox="true"/>
          <p:nvPr isPhoto="false"/>
        </p:nvSpPr>
        <p:spPr>
          <a:xfrm flipH="false" flipV="false" rot="0">
            <a:off x="3343054" y="2222707"/>
            <a:ext cx="2762250" cy="196850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p>
            <a:pPr algn="l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pc="-10" strike="noStrike" sz="14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200 чел.</a:t>
            </a:r>
            <a:endParaRPr b="true" cap="none" i="false" strike="noStrike" sz="1400" u="none">
              <a:solidFill>
                <a:schemeClr val="bg1">
                  <a:lumMod val="65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29" name="Shape 29"/>
          <p:cNvSpPr txBox="true"/>
          <p:nvPr isPhoto="false"/>
        </p:nvSpPr>
        <p:spPr>
          <a:xfrm flipH="false" flipV="false" rot="0">
            <a:off x="3343054" y="3650536"/>
            <a:ext cx="4100414" cy="332809"/>
          </a:xfrm>
          <a:prstGeom prst="rect">
            <a:avLst/>
          </a:prstGeom>
        </p:spPr>
        <p:txBody>
          <a:bodyPr bIns="0" lIns="0" rIns="0" tIns="12700" vert="horz" wrap="square">
            <a:noAutofit/>
          </a:bodyPr>
          <a:p>
            <a:pPr algn="l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10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нет</a:t>
            </a:r>
            <a:endParaRPr b="false" cap="none" i="false" strike="noStrike" sz="1000" u="none">
              <a:solidFill>
                <a:schemeClr val="bg1">
                  <a:lumMod val="65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30" name="Shape 30"/>
          <p:cNvSpPr txBox="true"/>
          <p:nvPr isPhoto="false"/>
        </p:nvSpPr>
        <p:spPr>
          <a:xfrm flipH="false" flipV="false" rot="0">
            <a:off x="3343054" y="5081867"/>
            <a:ext cx="4105496" cy="166370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p>
            <a:pPr algn="l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10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да</a:t>
            </a:r>
            <a:endParaRPr b="false" cap="none" i="false" strike="noStrike" sz="1000" u="none">
              <a:solidFill>
                <a:schemeClr val="bg1">
                  <a:lumMod val="65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31" name="Shape 31"/>
          <p:cNvSpPr txBox="true"/>
          <p:nvPr isPhoto="false"/>
        </p:nvSpPr>
        <p:spPr>
          <a:xfrm flipH="false" flipV="false" rot="0">
            <a:off x="902313" y="4359440"/>
            <a:ext cx="1740650" cy="566822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Участие муниципальных </a:t>
            </a:r>
            <a:r>
              <a:rPr b="fals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учреждений</a:t>
            </a:r>
            <a:endParaRPr b="false" cap="none" i="false" spc="-10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32" name="Shape 32"/>
          <p:cNvSpPr txBox="true"/>
          <p:nvPr isPhoto="false"/>
        </p:nvSpPr>
        <p:spPr>
          <a:xfrm flipH="false" flipV="false" rot="0">
            <a:off x="3343054" y="4359440"/>
            <a:ext cx="4105496" cy="166370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p>
            <a:pPr algn="l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10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да</a:t>
            </a:r>
            <a:endParaRPr b="false" cap="none" i="false" strike="noStrike" sz="1000" u="none">
              <a:solidFill>
                <a:schemeClr val="bg1">
                  <a:lumMod val="65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33" name="GroupShape 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" name="Shape 34"/>
          <p:cNvSpPr txBox="true"/>
          <p:nvPr isPhoto="false"/>
        </p:nvSpPr>
        <p:spPr>
          <a:xfrm flipH="false" flipV="false" rot="0">
            <a:off x="-1" y="0"/>
            <a:ext cx="10058401" cy="1061828"/>
          </a:xfrm>
          <a:prstGeom prst="rect">
            <a:avLst/>
          </a:prstGeom>
          <a:noFill/>
          <a:ln>
            <a:noFill/>
          </a:ln>
        </p:spPr>
        <p:txBody>
          <a:bodyPr anchor="t" bIns="0" lIns="864000" rIns="0" tIns="648000" wrap="square">
            <a:no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pc="120" strike="noStrike" sz="2000" u="none">
                <a:solidFill>
                  <a:srgbClr val="A6A6A6"/>
                </a:solidFill>
                <a:latin typeface="Montserrat"/>
                <a:ea typeface="Montserrat"/>
                <a:cs typeface="Montserrat"/>
              </a:rPr>
              <a:t>СХЕМА МЕРОПРИЯТИЯ</a:t>
            </a:r>
            <a:endParaRPr b="false" cap="none" i="false" spc="120" strike="noStrike" sz="2000" u="none">
              <a:solidFill>
                <a:srgbClr val="A6A6A6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35" name="Shape 35"/>
          <p:cNvSpPr txBox="false"/>
          <p:nvPr isPhoto="false"/>
        </p:nvSpPr>
        <p:spPr>
          <a:xfrm flipH="false" flipV="false" rot="0">
            <a:off x="514350" y="1347730"/>
            <a:ext cx="6600825" cy="4467144"/>
          </a:xfrm>
          <a:prstGeom prst="rect">
            <a:avLst/>
          </a:prstGeom>
          <a:blipFill>
            <a:blip r:embed="rId1"/>
            <a:stretch/>
          </a:blipFill>
          <a:ln w="6350">
            <a:solidFill>
              <a:schemeClr val="bg1">
                <a:lumMod val="85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cap="none" i="false" strike="noStrike" sz="1400" u="none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6" name="Shape 36"/>
          <p:cNvSpPr txBox="true"/>
          <p:nvPr isPhoto="false"/>
        </p:nvSpPr>
        <p:spPr>
          <a:xfrm flipH="false" flipV="false" rot="0">
            <a:off x="2205446" y="1796827"/>
            <a:ext cx="3218631" cy="197490"/>
          </a:xfrm>
          <a:prstGeom prst="rect">
            <a:avLst/>
          </a:prstGeom>
        </p:spPr>
        <p:txBody>
          <a:bodyPr anchor="t" bIns="0" lIns="0" rIns="0" tIns="12700" vert="horz" wrap="square">
            <a:spAutoFit/>
          </a:bodyPr>
          <a:p>
            <a:pPr algn="ctr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pc="-10" strike="noStrike" sz="12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КАРТА  ПАРКА</a:t>
            </a:r>
            <a:endParaRPr b="false" cap="none" i="false" spc="-10" strike="noStrike" sz="1200" u="none">
              <a:solidFill>
                <a:schemeClr val="bg1">
                  <a:lumMod val="65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  <p:graphicFrame>
        <p:nvGraphicFramePr>
          <p:cNvPr hidden="false" id="37" name="Table 37"/>
          <p:cNvGraphicFramePr/>
          <p:nvPr isPhoto="false"/>
        </p:nvGraphicFramePr>
        <p:xfrm flipH="false" flipV="false" rot="0">
          <a:off x="7457754" y="1347730"/>
          <a:ext cx="4315146" cy="1838475"/>
        </p:xfrm>
        <a:graphic>
          <a:graphicData uri="http://schemas.openxmlformats.org/drawingml/2006/table">
            <a:tbl>
              <a:tblPr bandCol="false" bandRow="true" firstCol="true" firstRow="true" lastCol="false" lastRow="false">
                <a:tableStyleId>{5C22544A-7EE6-4342-B048-85BDC9FD1C3A}</a:tableStyleId>
              </a:tblPr>
              <a:tblGrid>
                <a:gridCol w="1206500"/>
                <a:gridCol w="3108646"/>
              </a:tblGrid>
              <a:tr h="1136329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Место</a:t>
                      </a:r>
                      <a:r>
                        <a:rPr b="true" baseline="0" sz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и время проведения</a:t>
                      </a:r>
                      <a:endParaRPr b="false" sz="12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Наименование активности</a:t>
                      </a:r>
                      <a:endParaRPr b="true" sz="12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1233695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i="true" sz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10:00 – 10:20</a:t>
                      </a:r>
                      <a:br>
                        <a:rPr b="true" i="true" sz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</a:br>
                      <a:r>
                        <a:rPr b="true" i="true" sz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1. Центральная площадь</a:t>
                      </a:r>
                      <a:endParaRPr b="true" i="true" sz="12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i="true" sz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Торжественное открытие мероприятие. Разминка. </a:t>
                      </a:r>
                      <a:endParaRPr b="true" i="true" sz="12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1225228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10:00-13:00</a:t>
                      </a:r>
                      <a:endParaRPr b="true" sz="12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2. Центральная площадь</a:t>
                      </a:r>
                      <a:endParaRPr b="true" sz="12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Проведение соревнования</a:t>
                      </a:r>
                      <a:endParaRPr b="true" sz="12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1881999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13:00-14:00</a:t>
                      </a:r>
                      <a:endParaRPr b="true" sz="12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3. Центральная площадь</a:t>
                      </a:r>
                      <a:endParaRPr b="true" sz="12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true" sz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Награждение участников и закрытие соревнования</a:t>
                      </a:r>
                      <a:endParaRPr b="true" sz="12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1142395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tru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fals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1142395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tru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fals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1142395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tru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fals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1142395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tru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fals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1142395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tru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fals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1142395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tru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fals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1142395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tru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fals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1142395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tru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fals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1142395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tru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b="false" sz="90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anchor="ctr" anchorCtr="false" marB="0" marL="30405" marR="30405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hidden="false" id="38" name="Shape 38"/>
          <p:cNvSpPr txBox="true"/>
          <p:nvPr isPhoto="false"/>
        </p:nvSpPr>
        <p:spPr>
          <a:xfrm flipH="false" flipV="false" rot="0">
            <a:off x="514350" y="5928436"/>
            <a:ext cx="4143373" cy="197489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p>
            <a:pPr algn="l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pc="-10" strike="noStrike" sz="12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Условные обозначения (при необходимости):</a:t>
            </a:r>
            <a:endParaRPr b="false" cap="none" i="false" strike="noStrike" sz="1200" u="none">
              <a:solidFill>
                <a:schemeClr val="bg1">
                  <a:lumMod val="65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hidden="false" id="40" name="Picture 40"/>
          <p:cNvPicPr preferRelativeResize="true"/>
          <p:nvPr isPhoto="false"/>
        </p:nvPicPr>
        <p:blipFill>
          <a:blip r:embed="rId2"/>
        </p:blipFill>
        <p:spPr>
          <a:xfrm flipH="false" flipV="false" rot="0">
            <a:off x="547309" y="1350131"/>
            <a:ext cx="6565597" cy="4763573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41" name="GroupShape 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2" name="Shape 42"/>
          <p:cNvSpPr txBox="false"/>
          <p:nvPr isPhoto="false"/>
        </p:nvSpPr>
        <p:spPr>
          <a:xfrm flipH="false" flipV="false" rot="0">
            <a:off x="988955" y="1265149"/>
            <a:ext cx="2543435" cy="1430682"/>
          </a:xfrm>
          <a:prstGeom prst="rect">
            <a:avLst/>
          </a:prstGeom>
          <a:blipFill>
            <a:blip r:embed="rId1"/>
            <a:stretch/>
          </a:blipFill>
          <a:ln>
            <a:noFill/>
          </a:ln>
        </p:spPr>
        <p:txBody>
          <a:bodyPr anchor="ctr" bIns="45720" lIns="91440" rIns="91440" tIns="45720"/>
          <a:p>
            <a:pPr algn="ctr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cap="none" i="false" strike="noStrike" sz="1400" u="none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3" name="Shape 43"/>
          <p:cNvSpPr txBox="true"/>
          <p:nvPr isPhoto="false"/>
        </p:nvSpPr>
        <p:spPr>
          <a:xfrm flipH="false" flipV="false" rot="0">
            <a:off x="-1" y="0"/>
            <a:ext cx="10058401" cy="1061828"/>
          </a:xfrm>
          <a:prstGeom prst="rect">
            <a:avLst/>
          </a:prstGeom>
          <a:noFill/>
          <a:ln>
            <a:noFill/>
          </a:ln>
        </p:spPr>
        <p:txBody>
          <a:bodyPr anchor="t" bIns="0" lIns="864000" rIns="0" tIns="648000" wrap="square">
            <a:no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pc="120" strike="noStrike" sz="2000" u="none">
                <a:solidFill>
                  <a:srgbClr val="A6A6A6"/>
                </a:solidFill>
                <a:latin typeface="Montserrat"/>
                <a:ea typeface="Montserrat"/>
                <a:cs typeface="Montserrat"/>
              </a:rPr>
              <a:t>ОСНОВНЫЕ </a:t>
            </a:r>
            <a:r>
              <a:rPr b="false" cap="none" i="false" spc="120" strike="noStrike" sz="2000" u="none">
                <a:solidFill>
                  <a:srgbClr val="A6A6A6"/>
                </a:solidFill>
                <a:latin typeface="Montserrat"/>
                <a:ea typeface="Montserrat"/>
                <a:cs typeface="Montserrat"/>
              </a:rPr>
              <a:t>АКТИВНОСТИ </a:t>
            </a:r>
            <a:r>
              <a:rPr b="false" cap="none" i="false" spc="120" strike="noStrike" sz="2000" u="none">
                <a:solidFill>
                  <a:srgbClr val="A6A6A6"/>
                </a:solidFill>
                <a:latin typeface="Montserrat"/>
                <a:ea typeface="Montserrat"/>
                <a:cs typeface="Montserrat"/>
              </a:rPr>
              <a:t>МЕРОПРИЯТИЯ</a:t>
            </a:r>
            <a:endParaRPr b="false" cap="none" i="false" spc="120" strike="noStrike" sz="2000" u="none">
              <a:solidFill>
                <a:srgbClr val="A6A6A6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44" name="Shape 44"/>
          <p:cNvSpPr txBox="true"/>
          <p:nvPr isPhoto="false"/>
        </p:nvSpPr>
        <p:spPr>
          <a:xfrm flipH="false" flipV="false" rot="0">
            <a:off x="988955" y="2695831"/>
            <a:ext cx="992569" cy="169277"/>
          </a:xfrm>
          <a:prstGeom prst="rect">
            <a:avLst/>
          </a:prstGeom>
        </p:spPr>
        <p:txBody>
          <a:bodyPr bIns="0" lIns="0" rIns="0" tIns="15240" vert="horz" wrap="square">
            <a:spAutoFit/>
          </a:bodyPr>
          <a:p>
            <a:pPr algn="l" indent="0" marL="12700" marR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</a:pPr>
            <a:r>
              <a:rPr b="false" cap="none" i="false" strike="noStrike" sz="1000" u="none">
                <a:solidFill>
                  <a:schemeClr val="bg1">
                    <a:lumMod val="65000"/>
                  </a:schemeClr>
                </a:solidFill>
                <a:latin typeface="Montserrat"/>
                <a:ea typeface="Montserrat"/>
                <a:cs typeface="Montserrat"/>
              </a:rPr>
              <a:t>00:00 – 00:00</a:t>
            </a:r>
            <a:endParaRPr b="false" cap="none" i="false" strike="noStrike" sz="1000" u="none">
              <a:solidFill>
                <a:schemeClr val="bg1">
                  <a:lumMod val="65000"/>
                </a:schemeClr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45" name="Shape 45"/>
          <p:cNvSpPr txBox="true"/>
          <p:nvPr isPhoto="false"/>
        </p:nvSpPr>
        <p:spPr>
          <a:xfrm flipH="false" flipV="false" rot="0">
            <a:off x="3907603" y="1268848"/>
            <a:ext cx="1938620" cy="817245"/>
          </a:xfrm>
          <a:prstGeom prst="rect">
            <a:avLst/>
          </a:prstGeom>
        </p:spPr>
        <p:txBody>
          <a:bodyPr bIns="0" lIns="0" rIns="0" tIns="33020" vert="horz" wrap="square">
            <a:spAutoFit/>
          </a:bodyPr>
          <a:p>
            <a:pPr algn="ctr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Активность</a:t>
            </a: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:</a:t>
            </a: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жим лежа у женщин</a:t>
            </a: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609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Описание</a:t>
            </a: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:</a:t>
            </a: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609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соревнования в своей весовой категории</a:t>
            </a:r>
            <a:endParaRPr b="true" cap="none" i="false" strike="noStrike" sz="1200" u="none">
              <a:solidFill>
                <a:schemeClr val="bg1">
                  <a:lumMod val="65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46" name="Shape 46"/>
          <p:cNvSpPr txBox="false"/>
          <p:nvPr isPhoto="false"/>
        </p:nvSpPr>
        <p:spPr>
          <a:xfrm flipH="false" flipV="false" rot="0">
            <a:off x="988955" y="3138044"/>
            <a:ext cx="2543435" cy="1430681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txBody>
          <a:bodyPr anchor="ctr" bIns="45720" lIns="91440" rIns="91440" tIns="45720"/>
          <a:p>
            <a:pPr algn="ctr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cap="none" i="false" strike="noStrike" sz="1400" u="none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7" name="Shape 47"/>
          <p:cNvSpPr txBox="true"/>
          <p:nvPr isPhoto="false"/>
        </p:nvSpPr>
        <p:spPr>
          <a:xfrm flipH="false" flipV="false" rot="0">
            <a:off x="3907603" y="3141743"/>
            <a:ext cx="1938620" cy="986788"/>
          </a:xfrm>
          <a:prstGeom prst="rect">
            <a:avLst/>
          </a:prstGeom>
        </p:spPr>
        <p:txBody>
          <a:bodyPr bIns="0" lIns="0" rIns="0" tIns="33020" vert="horz" wrap="square">
            <a:spAutoFit/>
          </a:bodyPr>
          <a:p>
            <a:pPr algn="ctr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Активность</a:t>
            </a: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:</a:t>
            </a: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609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жим лежа у мужчин</a:t>
            </a:r>
            <a:endParaRPr b="true" cap="none" i="false" strike="noStrike" sz="1200" u="none">
              <a:solidFill>
                <a:schemeClr val="bg1">
                  <a:lumMod val="65000"/>
                </a:schemeClr>
              </a:solidFill>
              <a:latin typeface="Century Gothic"/>
              <a:ea typeface="Century Gothic"/>
              <a:cs typeface="Century Gothic"/>
            </a:endParaRPr>
          </a:p>
          <a:p>
            <a:pPr algn="ctr" marR="609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Описание:</a:t>
            </a: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609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FFFFFF">
                    <a:lumMod val="65000"/>
                  </a:srgbClr>
                </a:solidFill>
                <a:latin typeface="Century Gothic"/>
                <a:ea typeface="Century Gothic"/>
                <a:cs typeface="Century Gothic"/>
              </a:rPr>
              <a:t>соревнования в своей весовой категории</a:t>
            </a:r>
            <a:endParaRPr b="true" cap="none" i="false" strike="noStrike" sz="1200" u="none">
              <a:solidFill>
                <a:srgbClr val="FFFFFF">
                  <a:lumMod val="65000"/>
                </a:srgb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48" name="Shape 48"/>
          <p:cNvSpPr txBox="false"/>
          <p:nvPr isPhoto="false"/>
        </p:nvSpPr>
        <p:spPr>
          <a:xfrm flipH="false" flipV="false" rot="0">
            <a:off x="1026420" y="5011294"/>
            <a:ext cx="2543436" cy="1430682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</p:spPr>
        <p:txBody>
          <a:bodyPr anchor="ctr" bIns="45720" lIns="91440" rIns="91440" tIns="45720"/>
          <a:p>
            <a:pPr algn="ctr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cap="none" i="false" strike="noStrike" sz="1400" u="none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9" name="Shape 49"/>
          <p:cNvSpPr txBox="true"/>
          <p:nvPr isPhoto="false"/>
        </p:nvSpPr>
        <p:spPr>
          <a:xfrm flipH="false" flipV="false" rot="0">
            <a:off x="3907603" y="4970543"/>
            <a:ext cx="1938620" cy="817245"/>
          </a:xfrm>
          <a:prstGeom prst="rect">
            <a:avLst/>
          </a:prstGeom>
        </p:spPr>
        <p:txBody>
          <a:bodyPr bIns="0" lIns="0" rIns="0" tIns="33020" vert="horz" wrap="square">
            <a:spAutoFit/>
          </a:bodyPr>
          <a:p>
            <a:pPr algn="ctr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Активность</a:t>
            </a: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:</a:t>
            </a: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609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жим лежа у мужчин</a:t>
            </a: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Описание:</a:t>
            </a: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609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FFFFFF">
                    <a:lumMod val="65000"/>
                  </a:srgbClr>
                </a:solidFill>
                <a:latin typeface="Century Gothic"/>
                <a:ea typeface="Century Gothic"/>
                <a:cs typeface="Century Gothic"/>
              </a:rPr>
              <a:t>соревнования в своей весовой категории</a:t>
            </a:r>
            <a:endParaRPr b="true" cap="none" i="false" strike="noStrike" sz="1200" u="none">
              <a:solidFill>
                <a:srgbClr val="FFFFFF">
                  <a:lumMod val="65000"/>
                </a:srgb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50" name="Shape 50"/>
          <p:cNvSpPr txBox="false"/>
          <p:nvPr isPhoto="false"/>
        </p:nvSpPr>
        <p:spPr>
          <a:xfrm flipH="false" flipV="false" rot="0">
            <a:off x="6185069" y="1265149"/>
            <a:ext cx="2543436" cy="1430682"/>
          </a:xfrm>
          <a:prstGeom prst="rect">
            <a:avLst/>
          </a:prstGeom>
          <a:blipFill>
            <a:blip r:embed="rId4"/>
            <a:stretch/>
          </a:blipFill>
          <a:ln>
            <a:noFill/>
          </a:ln>
        </p:spPr>
        <p:txBody>
          <a:bodyPr anchor="ctr" bIns="45720" lIns="91440" rIns="91440" tIns="45720"/>
          <a:p>
            <a:pPr algn="ctr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cap="none" i="false" strike="noStrike" sz="1400" u="none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1" name="Shape 51"/>
          <p:cNvSpPr txBox="true"/>
          <p:nvPr isPhoto="false"/>
        </p:nvSpPr>
        <p:spPr>
          <a:xfrm flipH="false" flipV="false" rot="0">
            <a:off x="9103717" y="1268848"/>
            <a:ext cx="1938621" cy="817245"/>
          </a:xfrm>
          <a:prstGeom prst="rect">
            <a:avLst/>
          </a:prstGeom>
        </p:spPr>
        <p:txBody>
          <a:bodyPr bIns="0" lIns="0" rIns="0" tIns="33020" vert="horz" wrap="square">
            <a:spAutoFit/>
          </a:bodyPr>
          <a:p>
            <a:pPr algn="ctr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Активность</a:t>
            </a: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:</a:t>
            </a: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609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жим лежа у мужчин</a:t>
            </a: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Описание:</a:t>
            </a: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609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FFFFFF">
                    <a:lumMod val="65000"/>
                  </a:srgbClr>
                </a:solidFill>
                <a:latin typeface="Century Gothic"/>
                <a:ea typeface="Century Gothic"/>
                <a:cs typeface="Century Gothic"/>
              </a:rPr>
              <a:t>соревнования в своей весовой категории</a:t>
            </a:r>
            <a:endParaRPr b="true" cap="none" i="false" strike="noStrike" sz="1200" u="none">
              <a:solidFill>
                <a:srgbClr val="FFFFFF">
                  <a:lumMod val="65000"/>
                </a:srgb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52" name="Shape 52"/>
          <p:cNvSpPr txBox="false"/>
          <p:nvPr isPhoto="false"/>
        </p:nvSpPr>
        <p:spPr>
          <a:xfrm flipH="false" flipV="false" rot="0">
            <a:off x="6185069" y="3138044"/>
            <a:ext cx="2543436" cy="1430681"/>
          </a:xfrm>
          <a:prstGeom prst="rect">
            <a:avLst/>
          </a:prstGeom>
          <a:blipFill>
            <a:blip r:embed="rId5"/>
            <a:stretch/>
          </a:blipFill>
          <a:ln>
            <a:noFill/>
          </a:ln>
        </p:spPr>
        <p:txBody>
          <a:bodyPr anchor="ctr" bIns="45720" lIns="91440" rIns="91440" tIns="45720"/>
          <a:p>
            <a:pPr algn="ctr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cap="none" i="false" strike="noStrike" sz="1400" u="none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3" name="Shape 53"/>
          <p:cNvSpPr txBox="true"/>
          <p:nvPr isPhoto="false"/>
        </p:nvSpPr>
        <p:spPr>
          <a:xfrm flipH="false" flipV="false" rot="0">
            <a:off x="9103717" y="3141743"/>
            <a:ext cx="1938621" cy="986788"/>
          </a:xfrm>
          <a:prstGeom prst="rect">
            <a:avLst/>
          </a:prstGeom>
        </p:spPr>
        <p:txBody>
          <a:bodyPr bIns="0" lIns="0" rIns="0" tIns="33020" vert="horz" wrap="square">
            <a:spAutoFit/>
          </a:bodyPr>
          <a:p>
            <a:pPr algn="ctr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Активность</a:t>
            </a: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:</a:t>
            </a: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609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жим лежа у женщин</a:t>
            </a:r>
            <a:endParaRPr b="true" cap="none" i="false" strike="noStrike" sz="1200" u="none">
              <a:solidFill>
                <a:schemeClr val="bg1">
                  <a:lumMod val="65000"/>
                </a:schemeClr>
              </a:solidFill>
              <a:latin typeface="Century Gothic"/>
              <a:ea typeface="Century Gothic"/>
              <a:cs typeface="Century Gothic"/>
            </a:endParaRPr>
          </a:p>
          <a:p>
            <a:pPr algn="ctr" marR="609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Описание:</a:t>
            </a: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609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FFFFFF">
                    <a:lumMod val="65000"/>
                  </a:srgbClr>
                </a:solidFill>
                <a:latin typeface="Century Gothic"/>
                <a:ea typeface="Century Gothic"/>
                <a:cs typeface="Century Gothic"/>
              </a:rPr>
              <a:t>соревнования в своей весовой категории</a:t>
            </a:r>
            <a:endParaRPr b="true" cap="none" i="false" strike="noStrike" sz="1200" u="none">
              <a:solidFill>
                <a:srgbClr val="FFFFFF">
                  <a:lumMod val="65000"/>
                </a:srgb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54" name="Shape 54"/>
          <p:cNvSpPr txBox="false"/>
          <p:nvPr isPhoto="false"/>
        </p:nvSpPr>
        <p:spPr>
          <a:xfrm flipH="false" flipV="false" rot="0">
            <a:off x="6185069" y="4966844"/>
            <a:ext cx="2543436" cy="1430682"/>
          </a:xfrm>
          <a:prstGeom prst="rect">
            <a:avLst/>
          </a:prstGeom>
          <a:blipFill>
            <a:blip r:embed="rId6"/>
            <a:stretch/>
          </a:blipFill>
          <a:ln>
            <a:noFill/>
          </a:ln>
        </p:spPr>
        <p:txBody>
          <a:bodyPr anchor="ctr" bIns="45720" lIns="91440" rIns="91440" tIns="45720"/>
          <a:p>
            <a:pPr algn="ctr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cap="none" i="false" strike="noStrike" sz="1400" u="none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5" name="Shape 55"/>
          <p:cNvSpPr txBox="true"/>
          <p:nvPr isPhoto="false"/>
        </p:nvSpPr>
        <p:spPr>
          <a:xfrm flipH="false" flipV="false" rot="0">
            <a:off x="9103717" y="4970543"/>
            <a:ext cx="1938621" cy="986790"/>
          </a:xfrm>
          <a:prstGeom prst="rect">
            <a:avLst/>
          </a:prstGeom>
        </p:spPr>
        <p:txBody>
          <a:bodyPr bIns="0" lIns="0" rIns="0" tIns="33020" vert="horz" wrap="square">
            <a:spAutoFit/>
          </a:bodyPr>
          <a:p>
            <a:pPr algn="ctr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Активность</a:t>
            </a: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:</a:t>
            </a: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609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rPr>
              <a:t>жим лежа у мужчин </a:t>
            </a:r>
            <a:endParaRPr b="true" cap="none" i="false" strike="noStrike" sz="1200" u="none">
              <a:solidFill>
                <a:schemeClr val="bg1">
                  <a:lumMod val="65000"/>
                </a:schemeClr>
              </a:solidFill>
              <a:latin typeface="Century Gothic"/>
              <a:ea typeface="Century Gothic"/>
              <a:cs typeface="Century Gothic"/>
            </a:endParaRPr>
          </a:p>
          <a:p>
            <a:pPr algn="ctr" marR="609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5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Описание:</a:t>
            </a:r>
            <a:endParaRPr b="true" cap="none" i="false" strike="noStrike" sz="1200" u="none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 marR="609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1200" u="none">
                <a:solidFill>
                  <a:srgbClr val="FFFFFF">
                    <a:lumMod val="65000"/>
                  </a:srgbClr>
                </a:solidFill>
                <a:latin typeface="Century Gothic"/>
                <a:ea typeface="Century Gothic"/>
                <a:cs typeface="Century Gothic"/>
              </a:rPr>
              <a:t>соревнования в своей весовой категории</a:t>
            </a:r>
            <a:endParaRPr b="true" cap="none" i="false" strike="noStrike" sz="1200" u="none">
              <a:solidFill>
                <a:srgbClr val="FFFFFF">
                  <a:lumMod val="65000"/>
                </a:srgb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56" name="Shape 56"/>
          <p:cNvSpPr txBox="true"/>
          <p:nvPr isPhoto="false"/>
        </p:nvSpPr>
        <p:spPr>
          <a:xfrm flipH="false" flipV="false" rot="0">
            <a:off x="6185069" y="2695831"/>
            <a:ext cx="992568" cy="169277"/>
          </a:xfrm>
          <a:prstGeom prst="rect">
            <a:avLst/>
          </a:prstGeom>
        </p:spPr>
        <p:txBody>
          <a:bodyPr bIns="0" lIns="0" rIns="0" tIns="15240" vert="horz" wrap="square">
            <a:spAutoFit/>
          </a:bodyPr>
          <a:p>
            <a:pPr algn="l" indent="0" marL="12700" marR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</a:pPr>
            <a:r>
              <a:rPr b="false" cap="none" i="false" strike="noStrike" sz="1000" u="none">
                <a:solidFill>
                  <a:schemeClr val="bg1">
                    <a:lumMod val="65000"/>
                  </a:schemeClr>
                </a:solidFill>
                <a:latin typeface="Montserrat"/>
                <a:ea typeface="Montserrat"/>
                <a:cs typeface="Montserrat"/>
              </a:rPr>
              <a:t>00:00 – 00:00</a:t>
            </a:r>
            <a:endParaRPr b="false" cap="none" i="false" strike="noStrike" sz="1000" u="none">
              <a:solidFill>
                <a:schemeClr val="bg1">
                  <a:lumMod val="65000"/>
                </a:schemeClr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57" name="Shape 57"/>
          <p:cNvSpPr txBox="true"/>
          <p:nvPr isPhoto="false"/>
        </p:nvSpPr>
        <p:spPr>
          <a:xfrm flipH="false" flipV="false" rot="0">
            <a:off x="988955" y="4568726"/>
            <a:ext cx="992569" cy="169276"/>
          </a:xfrm>
          <a:prstGeom prst="rect">
            <a:avLst/>
          </a:prstGeom>
        </p:spPr>
        <p:txBody>
          <a:bodyPr bIns="0" lIns="0" rIns="0" tIns="15240" vert="horz" wrap="square">
            <a:spAutoFit/>
          </a:bodyPr>
          <a:p>
            <a:pPr algn="l" indent="0" marL="12700" marR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</a:pPr>
            <a:r>
              <a:rPr b="false" cap="none" i="false" strike="noStrike" sz="1000" u="none">
                <a:solidFill>
                  <a:schemeClr val="bg1">
                    <a:lumMod val="65000"/>
                  </a:schemeClr>
                </a:solidFill>
                <a:latin typeface="Montserrat"/>
                <a:ea typeface="Montserrat"/>
                <a:cs typeface="Montserrat"/>
              </a:rPr>
              <a:t>00:00 – 00:00</a:t>
            </a:r>
            <a:endParaRPr b="false" cap="none" i="false" strike="noStrike" sz="1000" u="none">
              <a:solidFill>
                <a:schemeClr val="bg1">
                  <a:lumMod val="65000"/>
                </a:schemeClr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58" name="Shape 58"/>
          <p:cNvSpPr txBox="true"/>
          <p:nvPr isPhoto="false"/>
        </p:nvSpPr>
        <p:spPr>
          <a:xfrm flipH="false" flipV="false" rot="0">
            <a:off x="6185069" y="4568726"/>
            <a:ext cx="992568" cy="169276"/>
          </a:xfrm>
          <a:prstGeom prst="rect">
            <a:avLst/>
          </a:prstGeom>
        </p:spPr>
        <p:txBody>
          <a:bodyPr bIns="0" lIns="0" rIns="0" tIns="15240" vert="horz" wrap="square">
            <a:spAutoFit/>
          </a:bodyPr>
          <a:p>
            <a:pPr algn="l" indent="0" marL="12700" marR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</a:pPr>
            <a:r>
              <a:rPr b="false" cap="none" i="false" strike="noStrike" sz="1000" u="none">
                <a:solidFill>
                  <a:schemeClr val="bg1">
                    <a:lumMod val="65000"/>
                  </a:schemeClr>
                </a:solidFill>
                <a:latin typeface="Montserrat"/>
                <a:ea typeface="Montserrat"/>
                <a:cs typeface="Montserrat"/>
              </a:rPr>
              <a:t>00:00 – 00:00</a:t>
            </a:r>
            <a:endParaRPr b="false" cap="none" i="false" strike="noStrike" sz="1000" u="none">
              <a:solidFill>
                <a:schemeClr val="bg1">
                  <a:lumMod val="65000"/>
                </a:schemeClr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59" name="Shape 59"/>
          <p:cNvSpPr txBox="true"/>
          <p:nvPr isPhoto="false"/>
        </p:nvSpPr>
        <p:spPr>
          <a:xfrm flipH="false" flipV="false" rot="0">
            <a:off x="988955" y="6397526"/>
            <a:ext cx="992569" cy="169276"/>
          </a:xfrm>
          <a:prstGeom prst="rect">
            <a:avLst/>
          </a:prstGeom>
        </p:spPr>
        <p:txBody>
          <a:bodyPr bIns="0" lIns="0" rIns="0" tIns="15240" vert="horz" wrap="square">
            <a:spAutoFit/>
          </a:bodyPr>
          <a:p>
            <a:pPr algn="l" indent="0" marL="12700" marR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</a:pPr>
            <a:r>
              <a:rPr b="false" cap="none" i="false" strike="noStrike" sz="1000" u="none">
                <a:solidFill>
                  <a:schemeClr val="bg1">
                    <a:lumMod val="65000"/>
                  </a:schemeClr>
                </a:solidFill>
                <a:latin typeface="Montserrat"/>
                <a:ea typeface="Montserrat"/>
                <a:cs typeface="Montserrat"/>
              </a:rPr>
              <a:t>00:00 – 00:00</a:t>
            </a:r>
            <a:endParaRPr b="false" cap="none" i="false" strike="noStrike" sz="1000" u="none">
              <a:solidFill>
                <a:schemeClr val="bg1">
                  <a:lumMod val="65000"/>
                </a:schemeClr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60" name="Shape 60"/>
          <p:cNvSpPr txBox="true"/>
          <p:nvPr isPhoto="false"/>
        </p:nvSpPr>
        <p:spPr>
          <a:xfrm flipH="false" flipV="false" rot="0">
            <a:off x="6185069" y="6397526"/>
            <a:ext cx="992568" cy="169276"/>
          </a:xfrm>
          <a:prstGeom prst="rect">
            <a:avLst/>
          </a:prstGeom>
        </p:spPr>
        <p:txBody>
          <a:bodyPr bIns="0" lIns="0" rIns="0" tIns="15240" vert="horz" wrap="square">
            <a:spAutoFit/>
          </a:bodyPr>
          <a:p>
            <a:pPr algn="l" indent="0" marL="12700" marR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</a:pPr>
            <a:r>
              <a:rPr b="false" cap="none" i="false" strike="noStrike" sz="1000" u="none">
                <a:solidFill>
                  <a:schemeClr val="bg1">
                    <a:lumMod val="65000"/>
                  </a:schemeClr>
                </a:solidFill>
                <a:latin typeface="Montserrat"/>
                <a:ea typeface="Montserrat"/>
                <a:cs typeface="Montserrat"/>
              </a:rPr>
              <a:t>00:00 – 00:00</a:t>
            </a:r>
            <a:endParaRPr b="false" cap="none" i="false" strike="noStrike" sz="1000" u="none">
              <a:solidFill>
                <a:schemeClr val="bg1">
                  <a:lumMod val="65000"/>
                </a:schemeClr>
              </a:solidFill>
              <a:latin typeface="Montserrat"/>
              <a:ea typeface="Montserrat"/>
              <a:cs typeface="Montserrat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HDOfficeLightV0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MyOffice-CoreFramework-Windows/35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2025-04-14T13:37:00Z</dcterms:created>
  <dcterms:modified xsi:type="dcterms:W3CDTF">2025-04-23T10:20:16Z</dcterms:modified>
</cp:coreProperties>
</file>